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3"/>
  </p:notesMasterIdLst>
  <p:sldIdLst>
    <p:sldId id="258" r:id="rId2"/>
  </p:sldIdLst>
  <p:sldSz cx="9906000" cy="6858000" type="A4"/>
  <p:notesSz cx="9296400" cy="7010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  <a:srgbClr val="9900CC"/>
    <a:srgbClr val="FF0000"/>
    <a:srgbClr val="0066FF"/>
    <a:srgbClr val="ECF2F4"/>
    <a:srgbClr val="FF3399"/>
    <a:srgbClr val="267CCA"/>
    <a:srgbClr val="FFCCCC"/>
    <a:srgbClr val="69549C"/>
    <a:srgbClr val="9A2A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696" autoAdjust="0"/>
  </p:normalViewPr>
  <p:slideViewPr>
    <p:cSldViewPr>
      <p:cViewPr>
        <p:scale>
          <a:sx n="100" d="100"/>
          <a:sy n="100" d="100"/>
        </p:scale>
        <p:origin x="-102" y="-234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1392" y="-102"/>
      </p:cViewPr>
      <p:guideLst>
        <p:guide orient="horz" pos="2209"/>
        <p:guide pos="29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4029436" cy="35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2" tIns="45566" rIns="91132" bIns="45566" numCol="1" anchor="t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265471" y="1"/>
            <a:ext cx="4029436" cy="35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2" tIns="45566" rIns="91132" bIns="45566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B49B4B-DBA5-41B2-97E0-F7F2460595A6}" type="datetimeFigureOut">
              <a:rPr lang="en-GB"/>
              <a:pPr>
                <a:defRPr/>
              </a:pPr>
              <a:t>23/03/2012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9550" y="525463"/>
            <a:ext cx="37973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29640" y="3330022"/>
            <a:ext cx="7437120" cy="315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2" tIns="45566" rIns="91132" bIns="45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6658409"/>
            <a:ext cx="4029436" cy="35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2" tIns="45566" rIns="91132" bIns="45566" numCol="1" anchor="b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265471" y="6658409"/>
            <a:ext cx="4029436" cy="35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32" tIns="45566" rIns="91132" bIns="4556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C972ED-CB07-4C53-B9DD-F9020B88D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0265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Comments preceded by *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IAB – remove word Prof – I assume all flags will go in – but it might be good to group by continent- I’ve also put the logo on this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A5318-6E4E-4FF6-9497-A1CFD05EA9FE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E8B8F-8AC1-4627-B354-9D15345002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CFCBC-4172-4565-A2A6-572C25F41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E219-65BC-457E-8E07-DF3AED8CFA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BA06-487B-4604-B156-EFF661D56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D491-C857-4C4B-AB63-6E5BACE40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DC446-3633-4559-B336-71E74A3AC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4367-6404-40B2-8A56-3A2170B449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BFAC-3C69-46F8-B123-323D0761B3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0964-FBDA-42D0-9829-217B2442DF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8D8E-E5CA-45EE-8279-04FF70B524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62B24-D53A-4661-BFA5-1E149813F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9C3DBB-AF95-42B9-9E3D-209D17BE8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498" r:id="rId2"/>
    <p:sldLayoutId id="2147484497" r:id="rId3"/>
    <p:sldLayoutId id="2147484496" r:id="rId4"/>
    <p:sldLayoutId id="2147484495" r:id="rId5"/>
    <p:sldLayoutId id="2147484494" r:id="rId6"/>
    <p:sldLayoutId id="2147484493" r:id="rId7"/>
    <p:sldLayoutId id="2147484492" r:id="rId8"/>
    <p:sldLayoutId id="2147484491" r:id="rId9"/>
    <p:sldLayoutId id="2147484490" r:id="rId10"/>
    <p:sldLayoutId id="21474844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8464" y="620689"/>
            <a:ext cx="3058691" cy="6555641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F0"/>
                </a:solidFill>
                <a:latin typeface="Arial Narrow" pitchFamily="34" charset="0"/>
              </a:rPr>
              <a:t>BACKGROUND</a:t>
            </a:r>
          </a:p>
          <a:p>
            <a:pPr algn="ctr"/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en-GB" b="1" dirty="0" smtClean="0">
                <a:latin typeface="Arial Narrow" pitchFamily="34" charset="0"/>
              </a:rPr>
              <a:t>We lack a shared language for describing the content, especially the ‘active ingredients’ of </a:t>
            </a:r>
            <a:r>
              <a:rPr lang="en-GB" b="1" dirty="0" err="1" smtClean="0">
                <a:latin typeface="Arial Narrow" pitchFamily="34" charset="0"/>
              </a:rPr>
              <a:t>behavior</a:t>
            </a:r>
            <a:r>
              <a:rPr lang="en-GB" b="1" dirty="0" smtClean="0">
                <a:latin typeface="Arial Narrow" pitchFamily="34" charset="0"/>
              </a:rPr>
              <a:t> change interventions.   </a:t>
            </a:r>
          </a:p>
          <a:p>
            <a:endParaRPr lang="en-GB" b="1" dirty="0">
              <a:latin typeface="Arial Narrow" pitchFamily="34" charset="0"/>
            </a:endParaRPr>
          </a:p>
          <a:p>
            <a:endParaRPr lang="en-GB" b="1" dirty="0" smtClean="0">
              <a:latin typeface="Arial Narrow" pitchFamily="34" charset="0"/>
            </a:endParaRPr>
          </a:p>
          <a:p>
            <a:endParaRPr lang="en-GB" b="1" dirty="0">
              <a:latin typeface="Arial Narrow" pitchFamily="34" charset="0"/>
            </a:endParaRPr>
          </a:p>
          <a:p>
            <a:endParaRPr lang="en-GB" b="1" dirty="0" smtClean="0">
              <a:latin typeface="Arial Narrow" pitchFamily="34" charset="0"/>
            </a:endParaRPr>
          </a:p>
          <a:p>
            <a:endParaRPr lang="en-GB" b="1" dirty="0" smtClean="0">
              <a:latin typeface="Arial Narrow" pitchFamily="34" charset="0"/>
            </a:endParaRPr>
          </a:p>
          <a:p>
            <a:pPr algn="ctr"/>
            <a:endParaRPr lang="en-GB" b="1" dirty="0" smtClean="0">
              <a:latin typeface="Arial Narrow" pitchFamily="34" charset="0"/>
            </a:endParaRPr>
          </a:p>
          <a:p>
            <a:pPr algn="ctr"/>
            <a:r>
              <a:rPr lang="en-GB" b="1" dirty="0" smtClean="0">
                <a:latin typeface="Arial Narrow" pitchFamily="34" charset="0"/>
              </a:rPr>
              <a:t/>
            </a:r>
            <a:br>
              <a:rPr lang="en-GB" b="1" dirty="0" smtClean="0">
                <a:latin typeface="Arial Narrow" pitchFamily="34" charset="0"/>
              </a:rPr>
            </a:br>
            <a:r>
              <a:rPr lang="en-GB" b="1" dirty="0" smtClean="0">
                <a:latin typeface="Arial Narrow" pitchFamily="34" charset="0"/>
              </a:rPr>
              <a:t>This hampers evidence synthesis and </a:t>
            </a:r>
            <a:r>
              <a:rPr lang="en-GB" b="1" dirty="0" smtClean="0">
                <a:latin typeface="Arial Narrow" pitchFamily="34" charset="0"/>
              </a:rPr>
              <a:t>reporting and has  led </a:t>
            </a:r>
            <a:r>
              <a:rPr lang="en-GB" b="1" dirty="0" smtClean="0">
                <a:latin typeface="Arial Narrow" pitchFamily="34" charset="0"/>
              </a:rPr>
              <a:t>to </a:t>
            </a:r>
            <a:endParaRPr lang="en-GB" b="1" u="sng" dirty="0" smtClean="0">
              <a:latin typeface="Arial Narrow" pitchFamily="34" charset="0"/>
            </a:endParaRPr>
          </a:p>
          <a:p>
            <a:pPr algn="ctr"/>
            <a:r>
              <a:rPr lang="en-US" b="1" u="sng" dirty="0" smtClean="0">
                <a:latin typeface="Arial Narrow" pitchFamily="34" charset="0"/>
              </a:rPr>
              <a:t>CALLS </a:t>
            </a:r>
            <a:r>
              <a:rPr lang="en-US" b="1" dirty="0" smtClean="0">
                <a:latin typeface="Arial Narrow" pitchFamily="34" charset="0"/>
              </a:rPr>
              <a:t>for improved methods of specifying and reporting intervention content.  </a:t>
            </a:r>
          </a:p>
          <a:p>
            <a:pPr algn="ctr"/>
            <a:endParaRPr lang="en-US" b="1" dirty="0" smtClean="0">
              <a:latin typeface="Arial Narrow" pitchFamily="34" charset="0"/>
            </a:endParaRPr>
          </a:p>
          <a:p>
            <a:pPr algn="ctr"/>
            <a:r>
              <a:rPr lang="en-US" sz="1000" b="1" dirty="0" smtClean="0">
                <a:solidFill>
                  <a:srgbClr val="00B0F0"/>
                </a:solidFill>
                <a:latin typeface="Arial Narrow" pitchFamily="34" charset="0"/>
              </a:rPr>
              <a:t>AIMS: </a:t>
            </a:r>
            <a:r>
              <a:rPr lang="en-GB" b="1" dirty="0" smtClean="0">
                <a:latin typeface="Arial Narrow" pitchFamily="34" charset="0"/>
              </a:rPr>
              <a:t>To produce a reliable and valid consensual “core” BCT Taxonomy and to achieve </a:t>
            </a:r>
            <a:r>
              <a:rPr lang="en-GB" b="1" dirty="0" smtClean="0">
                <a:latin typeface="Arial Narrow" pitchFamily="34" charset="0"/>
              </a:rPr>
              <a:t>its </a:t>
            </a:r>
            <a:r>
              <a:rPr lang="en-GB" b="1" dirty="0" smtClean="0">
                <a:latin typeface="Arial Narrow" pitchFamily="34" charset="0"/>
              </a:rPr>
              <a:t>multidisciplinary and international acceptance.</a:t>
            </a:r>
          </a:p>
          <a:p>
            <a:pPr algn="ctr"/>
            <a:endParaRPr lang="en-GB" b="1" dirty="0" smtClean="0">
              <a:latin typeface="Arial Narrow" pitchFamily="34" charset="0"/>
            </a:endParaRPr>
          </a:p>
          <a:p>
            <a:r>
              <a:rPr lang="en-US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Phase </a:t>
            </a:r>
            <a:r>
              <a:rPr lang="en-US" sz="1000" b="1" i="1" u="sng" dirty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en-US" sz="1000" b="1" i="1" dirty="0" smtClean="0">
                <a:solidFill>
                  <a:schemeClr val="accent2"/>
                </a:solidFill>
                <a:latin typeface="Arial Narrow" pitchFamily="34" charset="0"/>
              </a:rPr>
              <a:t>:  </a:t>
            </a:r>
            <a:r>
              <a:rPr lang="en-US" b="1" dirty="0" smtClean="0">
                <a:latin typeface="Arial Narrow" pitchFamily="34" charset="0"/>
              </a:rPr>
              <a:t>Development  of a BCT taxonomy</a:t>
            </a:r>
            <a:endParaRPr lang="en-US" b="1" dirty="0">
              <a:latin typeface="Arial Narrow" pitchFamily="34" charset="0"/>
            </a:endParaRPr>
          </a:p>
          <a:p>
            <a:r>
              <a:rPr lang="en-US" sz="1000" b="1" i="1" u="sng" dirty="0">
                <a:solidFill>
                  <a:srgbClr val="FF0000"/>
                </a:solidFill>
                <a:latin typeface="Arial Narrow" pitchFamily="34" charset="0"/>
              </a:rPr>
              <a:t>Phase 2</a:t>
            </a:r>
            <a:r>
              <a:rPr lang="en-US" sz="1000" b="1" i="1" dirty="0">
                <a:solidFill>
                  <a:schemeClr val="accent2"/>
                </a:solidFill>
                <a:latin typeface="Arial Narrow" pitchFamily="34" charset="0"/>
              </a:rPr>
              <a:t>:  </a:t>
            </a:r>
            <a:r>
              <a:rPr lang="en-US" b="1" dirty="0" smtClean="0">
                <a:latin typeface="Arial Narrow" pitchFamily="34" charset="0"/>
              </a:rPr>
              <a:t>Evaluation of  a BCT taxonomy</a:t>
            </a:r>
            <a:endParaRPr lang="en-US" b="1" dirty="0">
              <a:latin typeface="Arial Narrow" pitchFamily="34" charset="0"/>
            </a:endParaRPr>
          </a:p>
          <a:p>
            <a:r>
              <a:rPr lang="en-US" sz="1000" b="1" i="1" u="sng" dirty="0">
                <a:solidFill>
                  <a:srgbClr val="FF0000"/>
                </a:solidFill>
                <a:latin typeface="Arial Narrow" pitchFamily="34" charset="0"/>
              </a:rPr>
              <a:t>Phase 3</a:t>
            </a:r>
            <a:r>
              <a:rPr lang="en-US" sz="1000" b="1" i="1" dirty="0">
                <a:solidFill>
                  <a:schemeClr val="accent2"/>
                </a:solidFill>
                <a:latin typeface="Arial Narrow" pitchFamily="34" charset="0"/>
              </a:rPr>
              <a:t>:  </a:t>
            </a:r>
            <a:r>
              <a:rPr lang="en-GB" b="1" dirty="0" smtClean="0">
                <a:latin typeface="Arial Narrow" pitchFamily="34" charset="0"/>
              </a:rPr>
              <a:t>Development of </a:t>
            </a:r>
            <a:r>
              <a:rPr lang="en-GB" b="1" dirty="0">
                <a:latin typeface="Arial Narrow" pitchFamily="34" charset="0"/>
              </a:rPr>
              <a:t>a web-based </a:t>
            </a:r>
            <a:r>
              <a:rPr lang="en-GB" b="1" dirty="0" smtClean="0">
                <a:latin typeface="Arial Narrow" pitchFamily="34" charset="0"/>
              </a:rPr>
              <a:t>users</a:t>
            </a:r>
            <a:r>
              <a:rPr lang="en-GB" b="1" dirty="0">
                <a:latin typeface="Arial Narrow" pitchFamily="34" charset="0"/>
              </a:rPr>
              <a:t>' resource </a:t>
            </a:r>
            <a:r>
              <a:rPr lang="en-GB" b="1" dirty="0" smtClean="0">
                <a:latin typeface="Arial Narrow" pitchFamily="34" charset="0"/>
              </a:rPr>
              <a:t/>
            </a:r>
            <a:br>
              <a:rPr lang="en-GB" b="1" dirty="0" smtClean="0">
                <a:latin typeface="Arial Narrow" pitchFamily="34" charset="0"/>
              </a:rPr>
            </a:b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en-US" sz="1200" b="1" dirty="0" smtClean="0">
                <a:solidFill>
                  <a:srgbClr val="00B0F0"/>
                </a:solidFill>
                <a:latin typeface="Arial Narrow" pitchFamily="34" charset="0"/>
              </a:rPr>
              <a:t>METHOD </a:t>
            </a:r>
            <a:br>
              <a:rPr lang="en-US" sz="1200" b="1" dirty="0" smtClean="0">
                <a:solidFill>
                  <a:srgbClr val="00B0F0"/>
                </a:solidFill>
                <a:latin typeface="Arial Narrow" pitchFamily="34" charset="0"/>
              </a:rPr>
            </a:br>
            <a:endParaRPr lang="en-US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1000" b="1" i="1" dirty="0" smtClean="0">
                <a:solidFill>
                  <a:srgbClr val="FF0000"/>
                </a:solidFill>
                <a:latin typeface="Arial Narrow" pitchFamily="34" charset="0"/>
              </a:rPr>
              <a:t>       </a:t>
            </a:r>
            <a:r>
              <a:rPr lang="en-US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Phase 1</a:t>
            </a:r>
            <a:r>
              <a:rPr lang="en-US" sz="1000" b="1" u="sng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Development of a BCT taxonomy (</a:t>
            </a:r>
            <a:r>
              <a:rPr lang="en-US" sz="1200" b="1" u="sng" dirty="0" smtClean="0">
                <a:solidFill>
                  <a:srgbClr val="FF0000"/>
                </a:solidFill>
                <a:latin typeface="Arial Narrow" pitchFamily="34" charset="0"/>
              </a:rPr>
              <a:t>5 </a:t>
            </a:r>
            <a:r>
              <a:rPr lang="en-US" sz="1000" b="1" u="sng" dirty="0" smtClean="0">
                <a:solidFill>
                  <a:srgbClr val="FF0000"/>
                </a:solidFill>
                <a:latin typeface="Arial Narrow" pitchFamily="34" charset="0"/>
              </a:rPr>
              <a:t>Steps</a:t>
            </a:r>
            <a:r>
              <a:rPr lang="en-US" b="1" dirty="0" smtClean="0">
                <a:latin typeface="Arial Narrow" pitchFamily="34" charset="0"/>
              </a:rPr>
              <a:t>)</a:t>
            </a:r>
          </a:p>
          <a:p>
            <a:endParaRPr lang="en-GB" dirty="0" smtClean="0">
              <a:latin typeface="Arial Narrow" pitchFamily="34" charset="0"/>
            </a:endParaRPr>
          </a:p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Development of the initial </a:t>
            </a:r>
            <a:r>
              <a:rPr lang="en-GB" b="1" dirty="0" smtClean="0">
                <a:latin typeface="Arial Narrow" pitchFamily="34" charset="0"/>
              </a:rPr>
              <a:t>taxonomy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BCTs (inc. labels and definitions ) identified from published taxonomies (n = 6)</a:t>
            </a:r>
            <a:br>
              <a:rPr lang="en-GB" b="1" dirty="0" smtClean="0">
                <a:latin typeface="Arial Narrow" pitchFamily="34" charset="0"/>
              </a:rPr>
            </a:br>
            <a:endParaRPr lang="en-GB" dirty="0" smtClean="0">
              <a:latin typeface="Arial Narrow" pitchFamily="34" charset="0"/>
            </a:endParaRPr>
          </a:p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GB" b="1" u="sng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Delphi (round 1): rating of labels and definitions  (and refinement)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A panel (n = 14) of </a:t>
            </a:r>
            <a:r>
              <a:rPr lang="en-GB" b="1" dirty="0" err="1" smtClean="0">
                <a:latin typeface="Arial Narrow" pitchFamily="34" charset="0"/>
              </a:rPr>
              <a:t>behavior</a:t>
            </a:r>
            <a:r>
              <a:rPr lang="en-GB" b="1" dirty="0" smtClean="0">
                <a:latin typeface="Arial Narrow" pitchFamily="34" charset="0"/>
              </a:rPr>
              <a:t> change experts completed an online survey.   For each BCT, participants were asked: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D</a:t>
            </a:r>
            <a:r>
              <a:rPr lang="en-GB" b="1" dirty="0" smtClean="0">
                <a:latin typeface="Arial Narrow" pitchFamily="34" charset="0"/>
              </a:rPr>
              <a:t>oes </a:t>
            </a:r>
            <a:r>
              <a:rPr lang="en-GB" b="1" dirty="0" smtClean="0">
                <a:latin typeface="Arial Narrow" pitchFamily="34" charset="0"/>
              </a:rPr>
              <a:t>definition contain the postulated active ingredients? </a:t>
            </a:r>
            <a:endParaRPr lang="en-GB" sz="600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US" b="1" dirty="0" smtClean="0">
                <a:solidFill>
                  <a:srgbClr val="0099FF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I</a:t>
            </a:r>
            <a:r>
              <a:rPr lang="en-US" b="1" dirty="0" smtClean="0">
                <a:latin typeface="Arial Narrow" pitchFamily="34" charset="0"/>
              </a:rPr>
              <a:t>s </a:t>
            </a:r>
            <a:r>
              <a:rPr lang="en-US" b="1" dirty="0" smtClean="0">
                <a:latin typeface="Arial Narrow" pitchFamily="34" charset="0"/>
              </a:rPr>
              <a:t>it conceptually </a:t>
            </a:r>
            <a:r>
              <a:rPr lang="en-US" b="1" dirty="0" smtClean="0">
                <a:latin typeface="Arial Narrow" pitchFamily="34" charset="0"/>
              </a:rPr>
              <a:t>unique/redundant/overlapping </a:t>
            </a:r>
            <a:r>
              <a:rPr lang="en-US" b="1" dirty="0" smtClean="0">
                <a:latin typeface="Arial Narrow" pitchFamily="34" charset="0"/>
              </a:rPr>
              <a:t>?</a:t>
            </a:r>
            <a:endParaRPr lang="en-US" sz="600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US" b="1" dirty="0" smtClean="0">
                <a:latin typeface="Arial Narrow" pitchFamily="34" charset="0"/>
              </a:rPr>
              <a:t>I</a:t>
            </a:r>
            <a:r>
              <a:rPr lang="en-US" b="1" dirty="0" smtClean="0">
                <a:latin typeface="Arial Narrow" pitchFamily="34" charset="0"/>
              </a:rPr>
              <a:t>f </a:t>
            </a:r>
            <a:r>
              <a:rPr lang="en-US" b="1" dirty="0" smtClean="0">
                <a:latin typeface="Arial Narrow" pitchFamily="34" charset="0"/>
              </a:rPr>
              <a:t>redundant, why?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latin typeface="Arial Narrow" pitchFamily="34" charset="0"/>
              </a:rPr>
              <a:t>If overlapping, with which BCT?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latin typeface="Arial Narrow" pitchFamily="34" charset="0"/>
              </a:rPr>
              <a:t>D</a:t>
            </a:r>
            <a:r>
              <a:rPr lang="en-GB" b="1" dirty="0" smtClean="0">
                <a:latin typeface="Arial Narrow" pitchFamily="34" charset="0"/>
              </a:rPr>
              <a:t>oes </a:t>
            </a:r>
            <a:r>
              <a:rPr lang="en-GB" b="1" dirty="0" smtClean="0">
                <a:latin typeface="Arial Narrow" pitchFamily="34" charset="0"/>
              </a:rPr>
              <a:t>it contain unnecessary  or omitted characteristics?    </a:t>
            </a:r>
            <a:br>
              <a:rPr lang="en-GB" b="1" dirty="0" smtClean="0">
                <a:latin typeface="Arial Narrow" pitchFamily="34" charset="0"/>
              </a:rPr>
            </a:br>
            <a:endParaRPr lang="en-GB" dirty="0" smtClean="0">
              <a:latin typeface="Arial Narrow" pitchFamily="34" charset="0"/>
            </a:endParaRPr>
          </a:p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. </a:t>
            </a:r>
            <a:r>
              <a:rPr lang="en-GB" b="1" dirty="0" smtClean="0">
                <a:latin typeface="Arial Narrow" pitchFamily="34" charset="0"/>
              </a:rPr>
              <a:t>Delphi (round 2</a:t>
            </a:r>
            <a:r>
              <a:rPr lang="en-GB" b="1" dirty="0" smtClean="0">
                <a:latin typeface="Arial Narrow" pitchFamily="34" charset="0"/>
                <a:sym typeface="Wingdings" pitchFamily="2" charset="2"/>
              </a:rPr>
              <a:t>):r</a:t>
            </a:r>
            <a:r>
              <a:rPr lang="en-GB" b="1" dirty="0" smtClean="0">
                <a:latin typeface="Arial Narrow" pitchFamily="34" charset="0"/>
              </a:rPr>
              <a:t>ating </a:t>
            </a:r>
            <a:r>
              <a:rPr lang="en-GB" b="1" dirty="0" smtClean="0">
                <a:latin typeface="Arial Narrow" pitchFamily="34" charset="0"/>
              </a:rPr>
              <a:t>of labels and definitions (and refinement)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For each BCT</a:t>
            </a:r>
            <a:r>
              <a:rPr lang="en-GB" b="1" dirty="0" smtClean="0">
                <a:solidFill>
                  <a:schemeClr val="accent5"/>
                </a:solidFill>
                <a:latin typeface="Arial Narrow" pitchFamily="34" charset="0"/>
              </a:rPr>
              <a:t>, </a:t>
            </a:r>
            <a:r>
              <a:rPr lang="en-GB" b="1" dirty="0" smtClean="0">
                <a:latin typeface="Arial Narrow" pitchFamily="34" charset="0"/>
              </a:rPr>
              <a:t>same panel of experts (n = 14) asked: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latin typeface="Arial Narrow" pitchFamily="34" charset="0"/>
              </a:rPr>
              <a:t>I</a:t>
            </a:r>
            <a:r>
              <a:rPr lang="en-GB" b="1" dirty="0" smtClean="0">
                <a:latin typeface="Arial Narrow" pitchFamily="34" charset="0"/>
              </a:rPr>
              <a:t>s </a:t>
            </a:r>
            <a:r>
              <a:rPr lang="en-GB" b="1" dirty="0" smtClean="0">
                <a:latin typeface="Arial Narrow" pitchFamily="34" charset="0"/>
              </a:rPr>
              <a:t>it clear, precise, distinct?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latin typeface="Arial Narrow" pitchFamily="34" charset="0"/>
              </a:rPr>
              <a:t>A</a:t>
            </a:r>
            <a:r>
              <a:rPr lang="en-GB" b="1" dirty="0" smtClean="0">
                <a:latin typeface="Arial Narrow" pitchFamily="34" charset="0"/>
              </a:rPr>
              <a:t>re </a:t>
            </a:r>
            <a:r>
              <a:rPr lang="en-GB" b="1" dirty="0" smtClean="0">
                <a:latin typeface="Arial Narrow" pitchFamily="34" charset="0"/>
              </a:rPr>
              <a:t>you confident in using it  to describe an intervention?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*</a:t>
            </a:r>
            <a:r>
              <a:rPr lang="en-GB" b="1" dirty="0" smtClean="0">
                <a:latin typeface="Arial Narrow" pitchFamily="34" charset="0"/>
              </a:rPr>
              <a:t>A</a:t>
            </a:r>
            <a:r>
              <a:rPr lang="en-GB" b="1" dirty="0" smtClean="0">
                <a:latin typeface="Arial Narrow" pitchFamily="34" charset="0"/>
              </a:rPr>
              <a:t>re </a:t>
            </a:r>
            <a:r>
              <a:rPr lang="en-GB" b="1" dirty="0" smtClean="0">
                <a:latin typeface="Arial Narrow" pitchFamily="34" charset="0"/>
              </a:rPr>
              <a:t>you confident  that two researchers or practitioners would agree in identifying it</a:t>
            </a:r>
            <a:r>
              <a:rPr lang="en-GB" b="1" dirty="0">
                <a:latin typeface="Arial Narrow" pitchFamily="34" charset="0"/>
              </a:rPr>
              <a:t>?</a:t>
            </a:r>
            <a:endParaRPr lang="en-GB" dirty="0" smtClean="0">
              <a:latin typeface="Arial Narrow" pitchFamily="34" charset="0"/>
            </a:endParaRPr>
          </a:p>
          <a:p>
            <a:endParaRPr lang="en-GB" dirty="0">
              <a:latin typeface="Arial Narrow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-447600" y="0"/>
            <a:ext cx="10801200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1000" b="1" dirty="0" smtClean="0">
                <a:solidFill>
                  <a:srgbClr val="0099FF"/>
                </a:solidFill>
              </a:rPr>
              <a:t>The </a:t>
            </a:r>
            <a:r>
              <a:rPr lang="en-GB" sz="1000" b="1" dirty="0" err="1" smtClean="0">
                <a:solidFill>
                  <a:srgbClr val="0099FF"/>
                </a:solidFill>
              </a:rPr>
              <a:t>B</a:t>
            </a:r>
            <a:r>
              <a:rPr lang="en-GB" sz="1000" b="1" dirty="0" err="1" smtClean="0">
                <a:solidFill>
                  <a:srgbClr val="0099FF"/>
                </a:solidFill>
              </a:rPr>
              <a:t>ehavior</a:t>
            </a:r>
            <a:r>
              <a:rPr lang="en-GB" sz="1000" b="1" dirty="0" smtClean="0">
                <a:solidFill>
                  <a:srgbClr val="0099FF"/>
                </a:solidFill>
              </a:rPr>
              <a:t> </a:t>
            </a:r>
            <a:r>
              <a:rPr lang="en-GB" sz="1000" b="1" dirty="0" smtClean="0">
                <a:solidFill>
                  <a:srgbClr val="0099FF"/>
                </a:solidFill>
              </a:rPr>
              <a:t>Change Technique (BCT) Taxonomy (V1) of 86 hierarchically-clustered techniques: 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1000" b="1" dirty="0" smtClean="0">
                <a:solidFill>
                  <a:srgbClr val="0099FF"/>
                </a:solidFill>
              </a:rPr>
              <a:t>building an international consensus for the reporting of </a:t>
            </a:r>
            <a:r>
              <a:rPr lang="en-GB" sz="1000" b="1" dirty="0" err="1" smtClean="0">
                <a:solidFill>
                  <a:srgbClr val="0099FF"/>
                </a:solidFill>
              </a:rPr>
              <a:t>behavior</a:t>
            </a:r>
            <a:r>
              <a:rPr lang="en-GB" sz="1000" b="1" dirty="0" smtClean="0">
                <a:solidFill>
                  <a:srgbClr val="0099FF"/>
                </a:solidFill>
              </a:rPr>
              <a:t> change interventions </a:t>
            </a:r>
            <a:endParaRPr lang="en-US" sz="1000" b="1" dirty="0" smtClean="0">
              <a:solidFill>
                <a:srgbClr val="0099FF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900" b="1" dirty="0" smtClean="0">
                <a:solidFill>
                  <a:schemeClr val="tx2"/>
                </a:solidFill>
              </a:rPr>
              <a:t>Susan </a:t>
            </a:r>
            <a:r>
              <a:rPr lang="en-GB" sz="900" b="1" dirty="0">
                <a:solidFill>
                  <a:schemeClr val="tx2"/>
                </a:solidFill>
              </a:rPr>
              <a:t>Michie DPhil</a:t>
            </a:r>
            <a:r>
              <a:rPr lang="en-GB" sz="900" b="1" baseline="30000" dirty="0">
                <a:solidFill>
                  <a:schemeClr val="tx2"/>
                </a:solidFill>
              </a:rPr>
              <a:t>1</a:t>
            </a:r>
            <a:r>
              <a:rPr lang="en-GB" sz="900" b="1" dirty="0">
                <a:solidFill>
                  <a:schemeClr val="tx2"/>
                </a:solidFill>
              </a:rPr>
              <a:t>, Marie Johnston PhD</a:t>
            </a:r>
            <a:r>
              <a:rPr lang="en-GB" sz="900" b="1" baseline="30000" dirty="0">
                <a:solidFill>
                  <a:schemeClr val="tx2"/>
                </a:solidFill>
              </a:rPr>
              <a:t>1</a:t>
            </a:r>
            <a:r>
              <a:rPr lang="en-GB" sz="900" b="1" dirty="0">
                <a:solidFill>
                  <a:schemeClr val="tx2"/>
                </a:solidFill>
              </a:rPr>
              <a:t>, Charles Abraham PhD</a:t>
            </a:r>
            <a:r>
              <a:rPr lang="en-GB" sz="900" b="1" baseline="30000" dirty="0">
                <a:solidFill>
                  <a:schemeClr val="tx2"/>
                </a:solidFill>
              </a:rPr>
              <a:t>2</a:t>
            </a:r>
            <a:r>
              <a:rPr lang="en-GB" sz="900" b="1" dirty="0">
                <a:solidFill>
                  <a:schemeClr val="tx2"/>
                </a:solidFill>
              </a:rPr>
              <a:t>, Jill Francis PhD</a:t>
            </a:r>
            <a:r>
              <a:rPr lang="en-GB" sz="900" b="1" baseline="30000" dirty="0">
                <a:solidFill>
                  <a:schemeClr val="tx2"/>
                </a:solidFill>
              </a:rPr>
              <a:t>3</a:t>
            </a:r>
            <a:r>
              <a:rPr lang="en-GB" sz="900" b="1" dirty="0">
                <a:solidFill>
                  <a:schemeClr val="tx2"/>
                </a:solidFill>
              </a:rPr>
              <a:t>, Wendy Hardeman PhD</a:t>
            </a:r>
            <a:r>
              <a:rPr lang="en-GB" sz="900" b="1" baseline="30000" dirty="0">
                <a:solidFill>
                  <a:schemeClr val="tx2"/>
                </a:solidFill>
              </a:rPr>
              <a:t>4</a:t>
            </a:r>
            <a:r>
              <a:rPr lang="en-GB" sz="900" b="1" dirty="0">
                <a:solidFill>
                  <a:schemeClr val="tx2"/>
                </a:solidFill>
              </a:rPr>
              <a:t>, Martin Eccles </a:t>
            </a:r>
            <a:r>
              <a:rPr lang="en-GB" sz="900" b="1" dirty="0" smtClean="0">
                <a:solidFill>
                  <a:schemeClr val="tx2"/>
                </a:solidFill>
              </a:rPr>
              <a:t>MD</a:t>
            </a:r>
            <a:r>
              <a:rPr lang="en-GB" sz="900" b="1" baseline="30000" dirty="0" smtClean="0">
                <a:solidFill>
                  <a:schemeClr val="tx2"/>
                </a:solidFill>
              </a:rPr>
              <a:t>5</a:t>
            </a:r>
            <a:r>
              <a:rPr lang="en-GB" sz="900" b="1" dirty="0" smtClean="0">
                <a:solidFill>
                  <a:schemeClr val="tx2"/>
                </a:solidFill>
              </a:rPr>
              <a:t>, Michelle </a:t>
            </a:r>
            <a:r>
              <a:rPr lang="en-GB" sz="900" b="1" dirty="0">
                <a:solidFill>
                  <a:schemeClr val="tx2"/>
                </a:solidFill>
              </a:rPr>
              <a:t>Richardson PhD</a:t>
            </a:r>
            <a:r>
              <a:rPr lang="en-GB" sz="900" b="1" baseline="30000" dirty="0">
                <a:solidFill>
                  <a:schemeClr val="tx2"/>
                </a:solidFill>
              </a:rPr>
              <a:t>1</a:t>
            </a:r>
            <a:r>
              <a:rPr lang="en-GB" sz="900" b="1" dirty="0">
                <a:solidFill>
                  <a:schemeClr val="tx2"/>
                </a:solidFill>
              </a:rPr>
              <a:t>  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University College London </a:t>
            </a: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Peninsula </a:t>
            </a:r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College of Medicine &amp; Dentistry </a:t>
            </a: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University of Aberdeen </a:t>
            </a: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University</a:t>
            </a: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 of Cambridge </a:t>
            </a:r>
            <a:r>
              <a:rPr lang="en-GB" sz="700" baseline="300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GB" sz="700" dirty="0" smtClean="0">
                <a:solidFill>
                  <a:schemeClr val="tx2">
                    <a:lumMod val="75000"/>
                  </a:schemeClr>
                </a:solidFill>
              </a:rPr>
              <a:t>Newcastle </a:t>
            </a:r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University </a:t>
            </a:r>
            <a:endParaRPr lang="en-GB" sz="7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GB" sz="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343" name="Rectangle 19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21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23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25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27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29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31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33"/>
          <p:cNvSpPr>
            <a:spLocks noChangeArrowheads="1"/>
          </p:cNvSpPr>
          <p:nvPr/>
        </p:nvSpPr>
        <p:spPr bwMode="auto">
          <a:xfrm>
            <a:off x="0" y="-10795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TextBox 167"/>
          <p:cNvSpPr txBox="1">
            <a:spLocks noChangeArrowheads="1"/>
          </p:cNvSpPr>
          <p:nvPr/>
        </p:nvSpPr>
        <p:spPr bwMode="auto">
          <a:xfrm>
            <a:off x="6681192" y="620688"/>
            <a:ext cx="3096344" cy="6366039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buClr>
                <a:srgbClr val="0070C0"/>
              </a:buClr>
            </a:pP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5.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Grouping BCTs</a:t>
            </a: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u="sng" dirty="0" smtClean="0"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 algn="ctr">
              <a:buClr>
                <a:srgbClr val="0070C0"/>
              </a:buClr>
            </a:pP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 algn="ctr">
              <a:buClr>
                <a:srgbClr val="0070C0"/>
              </a:buClr>
            </a:pPr>
            <a:r>
              <a:rPr lang="en-GB" sz="1200" b="1" dirty="0" smtClean="0">
                <a:solidFill>
                  <a:srgbClr val="00B0F0"/>
                </a:solidFill>
                <a:latin typeface="Arial Narrow" pitchFamily="34" charset="0"/>
              </a:rPr>
              <a:t>CONCLUSIONS</a:t>
            </a:r>
            <a:endParaRPr lang="en-GB" sz="1200" b="1" dirty="0">
              <a:solidFill>
                <a:srgbClr val="00B0F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endParaRPr lang="en-GB" b="1" dirty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Compared with many of the previous “taxonomies”  BCT V1: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Includes a wider range of BCTs that  target </a:t>
            </a:r>
            <a:r>
              <a:rPr lang="en-GB" b="1" dirty="0" err="1" smtClean="0">
                <a:latin typeface="Arial Narrow" pitchFamily="34" charset="0"/>
              </a:rPr>
              <a:t>behavior</a:t>
            </a:r>
            <a:endParaRPr lang="en-GB" b="1" dirty="0" smtClean="0"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H</a:t>
            </a:r>
            <a:r>
              <a:rPr lang="en-GB" b="1" dirty="0" smtClean="0">
                <a:latin typeface="Arial Narrow" pitchFamily="34" charset="0"/>
              </a:rPr>
              <a:t>as </a:t>
            </a:r>
            <a:r>
              <a:rPr lang="en-GB" b="1" dirty="0" smtClean="0">
                <a:latin typeface="Arial Narrow" pitchFamily="34" charset="0"/>
              </a:rPr>
              <a:t>a hierarchical structure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Groups BCTs to improve usability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Is relevant to a wide range of </a:t>
            </a:r>
            <a:r>
              <a:rPr lang="en-GB" b="1" dirty="0" err="1" smtClean="0">
                <a:latin typeface="Arial Narrow" pitchFamily="34" charset="0"/>
              </a:rPr>
              <a:t>behaviors</a:t>
            </a:r>
            <a:r>
              <a:rPr lang="en-GB" b="1" dirty="0" smtClean="0">
                <a:latin typeface="Arial Narrow" pitchFamily="34" charset="0"/>
              </a:rPr>
              <a:t> rather than being restricted to a single </a:t>
            </a:r>
            <a:r>
              <a:rPr lang="en-GB" b="1" dirty="0" err="1" smtClean="0">
                <a:latin typeface="Arial Narrow" pitchFamily="34" charset="0"/>
              </a:rPr>
              <a:t>behavior</a:t>
            </a:r>
            <a:endParaRPr lang="en-GB" b="1" dirty="0" smtClean="0"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</a:pP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More </a:t>
            </a:r>
            <a:r>
              <a:rPr lang="en-GB" b="1" dirty="0">
                <a:solidFill>
                  <a:srgbClr val="FF0000"/>
                </a:solidFill>
                <a:latin typeface="Arial Narrow" pitchFamily="34" charset="0"/>
              </a:rPr>
              <a:t>work is needed 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to: </a:t>
            </a:r>
            <a:endParaRPr lang="en-GB" b="1" dirty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E</a:t>
            </a:r>
            <a:r>
              <a:rPr lang="en-GB" b="1" dirty="0" smtClean="0">
                <a:latin typeface="Arial Narrow" pitchFamily="34" charset="0"/>
              </a:rPr>
              <a:t>mpirically </a:t>
            </a:r>
            <a:r>
              <a:rPr lang="en-GB" b="1" dirty="0" smtClean="0">
                <a:latin typeface="Arial Narrow" pitchFamily="34" charset="0"/>
              </a:rPr>
              <a:t>validate the </a:t>
            </a:r>
            <a:r>
              <a:rPr lang="en-GB" b="1" dirty="0" err="1" smtClean="0">
                <a:latin typeface="Arial Narrow" pitchFamily="34" charset="0"/>
              </a:rPr>
              <a:t>useability</a:t>
            </a:r>
            <a:r>
              <a:rPr lang="en-GB" b="1" dirty="0" smtClean="0">
                <a:latin typeface="Arial Narrow" pitchFamily="34" charset="0"/>
              </a:rPr>
              <a:t> of the taxonomy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I</a:t>
            </a:r>
            <a:r>
              <a:rPr lang="en-GB" b="1" dirty="0" smtClean="0">
                <a:latin typeface="Arial Narrow" pitchFamily="34" charset="0"/>
              </a:rPr>
              <a:t>ncrease </a:t>
            </a:r>
            <a:r>
              <a:rPr lang="en-GB" b="1" dirty="0" smtClean="0">
                <a:latin typeface="Arial Narrow" pitchFamily="34" charset="0"/>
              </a:rPr>
              <a:t>the diversity of expertise and the geographical and cultural contexts in future development and testing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Map BCTs onto </a:t>
            </a:r>
            <a:r>
              <a:rPr lang="en-GB" b="1" dirty="0" err="1" smtClean="0">
                <a:latin typeface="Arial Narrow" pitchFamily="34" charset="0"/>
              </a:rPr>
              <a:t>theoetical</a:t>
            </a:r>
            <a:r>
              <a:rPr lang="en-GB" b="1" dirty="0" smtClean="0">
                <a:latin typeface="Arial Narrow" pitchFamily="34" charset="0"/>
              </a:rPr>
              <a:t> mechanisms</a:t>
            </a:r>
          </a:p>
          <a:p>
            <a:pPr marL="176213" indent="-176213">
              <a:buClr>
                <a:srgbClr val="0070C0"/>
              </a:buClr>
            </a:pP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In summary:</a:t>
            </a:r>
            <a:endParaRPr lang="en-GB" b="1" dirty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BCT </a:t>
            </a:r>
            <a:r>
              <a:rPr lang="en-GB" b="1" dirty="0" smtClean="0">
                <a:latin typeface="Arial Narrow" pitchFamily="34" charset="0"/>
              </a:rPr>
              <a:t>Taxonomy V1 lays the foundation for the reliable and systematic specification of </a:t>
            </a:r>
            <a:r>
              <a:rPr lang="en-GB" b="1" dirty="0" err="1" smtClean="0">
                <a:latin typeface="Arial Narrow" pitchFamily="34" charset="0"/>
              </a:rPr>
              <a:t>behavior</a:t>
            </a:r>
            <a:r>
              <a:rPr lang="en-GB" b="1" dirty="0" smtClean="0">
                <a:latin typeface="Arial Narrow" pitchFamily="34" charset="0"/>
              </a:rPr>
              <a:t> change interventions that </a:t>
            </a:r>
            <a:r>
              <a:rPr lang="en-GB" b="1" dirty="0">
                <a:latin typeface="Arial Narrow" pitchFamily="34" charset="0"/>
              </a:rPr>
              <a:t>can be continuously developed by the international research </a:t>
            </a:r>
            <a:r>
              <a:rPr lang="en-GB" b="1" dirty="0" smtClean="0">
                <a:latin typeface="Arial Narrow" pitchFamily="34" charset="0"/>
              </a:rPr>
              <a:t>community. To facilitate this, training courses and workshops are being co-ordinated internationally</a:t>
            </a:r>
            <a:endParaRPr lang="en-GB" b="1" dirty="0"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  <a:buFont typeface="Arial" charset="0"/>
              <a:buNone/>
            </a:pPr>
            <a:endParaRPr lang="en-GB" b="1" dirty="0">
              <a:latin typeface="Arial Narrow" pitchFamily="34" charset="0"/>
            </a:endParaRPr>
          </a:p>
          <a:p>
            <a:pPr marL="176213" indent="-176213" algn="ctr">
              <a:buClr>
                <a:srgbClr val="0070C0"/>
              </a:buClr>
              <a:buFont typeface="Arial" charset="0"/>
              <a:buNone/>
            </a:pPr>
            <a:r>
              <a:rPr lang="en-US" sz="1200" b="1" dirty="0">
                <a:solidFill>
                  <a:srgbClr val="00B0F0"/>
                </a:solidFill>
                <a:latin typeface="Arial Narrow" pitchFamily="34" charset="0"/>
              </a:rPr>
              <a:t>NEXT </a:t>
            </a:r>
            <a:r>
              <a:rPr lang="en-US" sz="1200" b="1" dirty="0" smtClean="0">
                <a:solidFill>
                  <a:srgbClr val="00B0F0"/>
                </a:solidFill>
                <a:latin typeface="Arial Narrow" pitchFamily="34" charset="0"/>
              </a:rPr>
              <a:t>PHASE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US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Phase 2) </a:t>
            </a:r>
          </a:p>
          <a:p>
            <a:pPr marL="176213" indent="-176213">
              <a:buClr>
                <a:srgbClr val="0070C0"/>
              </a:buClr>
              <a:buFont typeface="Arial" charset="0"/>
              <a:buNone/>
            </a:pPr>
            <a:endParaRPr lang="en-GB" b="1" i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Develop and assess different methods of training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Evaluate  inter-</a:t>
            </a:r>
            <a:r>
              <a:rPr lang="en-GB" b="1" dirty="0" err="1" smtClean="0">
                <a:latin typeface="Arial Narrow" pitchFamily="34" charset="0"/>
              </a:rPr>
              <a:t>rater</a:t>
            </a:r>
            <a:r>
              <a:rPr lang="en-GB" b="1" dirty="0" smtClean="0">
                <a:latin typeface="Arial Narrow" pitchFamily="34" charset="0"/>
              </a:rPr>
              <a:t> agreement  and </a:t>
            </a:r>
            <a:r>
              <a:rPr lang="en-GB" b="1" dirty="0" err="1" smtClean="0">
                <a:latin typeface="Arial Narrow" pitchFamily="34" charset="0"/>
              </a:rPr>
              <a:t>useability</a:t>
            </a:r>
            <a:r>
              <a:rPr lang="en-GB" b="1" dirty="0" smtClean="0">
                <a:latin typeface="Arial Narrow" pitchFamily="34" charset="0"/>
              </a:rPr>
              <a:t> of the taxonomy across different </a:t>
            </a:r>
            <a:r>
              <a:rPr lang="en-GB" b="1" dirty="0" err="1" smtClean="0">
                <a:latin typeface="Arial Narrow" pitchFamily="34" charset="0"/>
              </a:rPr>
              <a:t>behaviors</a:t>
            </a:r>
            <a:r>
              <a:rPr lang="en-GB" b="1" dirty="0" smtClean="0">
                <a:latin typeface="Arial Narrow" pitchFamily="34" charset="0"/>
              </a:rPr>
              <a:t> and populations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 </a:t>
            </a:r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r>
              <a:rPr lang="en-GB" b="1" dirty="0" smtClean="0">
                <a:latin typeface="Arial Narrow" pitchFamily="34" charset="0"/>
              </a:rPr>
              <a:t>Develop a prototype toolkit including the BCT taxonomy (either V1 or V2), guidelines for its use and training materials</a:t>
            </a:r>
            <a:endParaRPr lang="en-GB" b="1" dirty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 algn="ctr">
              <a:buClr>
                <a:srgbClr val="0070C0"/>
              </a:buClr>
            </a:pP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FOR MORE INFORMATION :</a:t>
            </a:r>
            <a:b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</a:br>
            <a:endParaRPr lang="en-GB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176213" indent="-176213" algn="ctr">
              <a:buClr>
                <a:srgbClr val="0070C0"/>
              </a:buClr>
            </a:pPr>
            <a:r>
              <a:rPr lang="en-GB" sz="900" b="1" u="sng" dirty="0" smtClean="0">
                <a:solidFill>
                  <a:srgbClr val="0099FF"/>
                </a:solidFill>
                <a:latin typeface="Arial Narrow" pitchFamily="34" charset="0"/>
                <a:cs typeface="Angsana New" pitchFamily="18" charset="-34"/>
              </a:rPr>
              <a:t>http</a:t>
            </a:r>
            <a:r>
              <a:rPr lang="en-GB" sz="900" b="1" u="sng" dirty="0">
                <a:solidFill>
                  <a:srgbClr val="0099FF"/>
                </a:solidFill>
                <a:latin typeface="Arial Narrow" pitchFamily="34" charset="0"/>
                <a:cs typeface="Angsana New" pitchFamily="18" charset="-34"/>
              </a:rPr>
              <a:t>://</a:t>
            </a:r>
            <a:r>
              <a:rPr lang="en-GB" sz="900" b="1" u="sng" dirty="0" smtClean="0">
                <a:solidFill>
                  <a:srgbClr val="0099FF"/>
                </a:solidFill>
                <a:latin typeface="Arial Narrow" pitchFamily="34" charset="0"/>
                <a:cs typeface="Angsana New" pitchFamily="18" charset="-34"/>
              </a:rPr>
              <a:t>www.ucl.ac.uk/health-psychology/BCTtaxonomy</a:t>
            </a:r>
            <a:endParaRPr lang="en-GB" sz="900" b="1" dirty="0"/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endParaRPr lang="en-GB" dirty="0" smtClean="0"/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endParaRPr lang="en-GB" dirty="0" smtClean="0"/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endParaRPr lang="en-GB" dirty="0" smtClean="0"/>
          </a:p>
          <a:p>
            <a:pPr marL="176213" indent="-176213">
              <a:buClr>
                <a:srgbClr val="0070C0"/>
              </a:buClr>
              <a:buFont typeface="Arial" charset="0"/>
              <a:buChar char="•"/>
            </a:pPr>
            <a:endParaRPr lang="en-GB" dirty="0"/>
          </a:p>
        </p:txBody>
      </p:sp>
      <p:pic>
        <p:nvPicPr>
          <p:cNvPr id="14370" name="Picture 49" descr="C:\Users\Michelle\AppData\Local\Microsoft\Windows\Temporary Internet Files\Low\Content.IE5\XNTP2WTO\mrc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8704" y="3068960"/>
            <a:ext cx="697064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3224808" y="620688"/>
            <a:ext cx="3384376" cy="6237312"/>
          </a:xfrm>
          <a:prstGeom prst="rect">
            <a:avLst/>
          </a:prstGeom>
          <a:noFill/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4</a:t>
            </a:r>
            <a:r>
              <a:rPr lang="en-GB" b="1" u="sng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Further refinement :  International  Advisory Board </a:t>
            </a:r>
            <a:r>
              <a:rPr lang="en-GB" b="1" dirty="0" smtClean="0">
                <a:latin typeface="Arial Narrow" pitchFamily="34" charset="0"/>
              </a:rPr>
              <a:t>(</a:t>
            </a:r>
            <a:r>
              <a:rPr lang="en-GB" b="1" dirty="0" smtClean="0">
                <a:latin typeface="Arial Narrow" pitchFamily="34" charset="0"/>
              </a:rPr>
              <a:t>IAB) </a:t>
            </a:r>
            <a:r>
              <a:rPr lang="en-GB" b="1" dirty="0" smtClean="0">
                <a:latin typeface="Arial Narrow" pitchFamily="34" charset="0"/>
              </a:rPr>
              <a:t>feedback</a:t>
            </a:r>
            <a:r>
              <a:rPr lang="en-GB" b="1" dirty="0" smtClean="0">
                <a:latin typeface="Arial Narrow" pitchFamily="34" charset="0"/>
              </a:rPr>
              <a:t>, pilot coding, &amp; team feedback.</a:t>
            </a:r>
            <a:r>
              <a:rPr lang="en-GB" b="1" u="sng" dirty="0" smtClean="0">
                <a:latin typeface="Arial Narrow" pitchFamily="34" charset="0"/>
              </a:rPr>
              <a:t/>
            </a:r>
            <a:br>
              <a:rPr lang="en-GB" b="1" u="sng" dirty="0" smtClean="0">
                <a:latin typeface="Arial Narrow" pitchFamily="34" charset="0"/>
              </a:rPr>
            </a:br>
            <a:endParaRPr lang="en-GB" b="1" u="sng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Feedback from 16/30 IAB members</a:t>
            </a:r>
          </a:p>
          <a:p>
            <a:endParaRPr lang="en-GB" b="1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Pilot coding: 6 experts extracted BCTs from 45 published intervention reports </a:t>
            </a:r>
            <a:r>
              <a:rPr lang="en-GB" b="1" dirty="0" smtClean="0">
                <a:latin typeface="Arial Narrow" pitchFamily="34" charset="0"/>
              </a:rPr>
              <a:t>(3 </a:t>
            </a:r>
            <a:r>
              <a:rPr lang="en-GB" b="1" dirty="0" smtClean="0">
                <a:latin typeface="Arial Narrow" pitchFamily="34" charset="0"/>
              </a:rPr>
              <a:t>journals); a pair of experts coded each intervention independently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Team feedback: inter-</a:t>
            </a:r>
            <a:r>
              <a:rPr lang="en-GB" b="1" dirty="0" err="1" smtClean="0">
                <a:latin typeface="Arial Narrow" pitchFamily="34" charset="0"/>
              </a:rPr>
              <a:t>rater</a:t>
            </a:r>
            <a:r>
              <a:rPr lang="en-GB" b="1" dirty="0" smtClean="0">
                <a:latin typeface="Arial Narrow" pitchFamily="34" charset="0"/>
              </a:rPr>
              <a:t> agreement, source of disagreement identified  </a:t>
            </a:r>
            <a:r>
              <a:rPr lang="en-GB" b="1" dirty="0" smtClean="0">
                <a:latin typeface="Arial Narrow" pitchFamily="34" charset="0"/>
              </a:rPr>
              <a:t>, feedback </a:t>
            </a:r>
            <a:r>
              <a:rPr lang="en-GB" b="1" dirty="0" smtClean="0">
                <a:latin typeface="Arial Narrow" pitchFamily="34" charset="0"/>
              </a:rPr>
              <a:t>from lay and expert </a:t>
            </a:r>
            <a:r>
              <a:rPr lang="en-GB" b="1" dirty="0" smtClean="0">
                <a:latin typeface="Arial Narrow" pitchFamily="34" charset="0"/>
              </a:rPr>
              <a:t>team </a:t>
            </a:r>
            <a:r>
              <a:rPr lang="en-GB" b="1" dirty="0" smtClean="0">
                <a:latin typeface="Arial Narrow" pitchFamily="34" charset="0"/>
              </a:rPr>
              <a:t>members</a:t>
            </a:r>
          </a:p>
          <a:p>
            <a:endParaRPr lang="en-GB" b="1" dirty="0" smtClean="0">
              <a:latin typeface="Arial Narrow" pitchFamily="34" charset="0"/>
            </a:endParaRPr>
          </a:p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Grouping BCTs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18 participants: age 27-67 years (M = 44)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16 UK; 2 Australia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84 BCTs sorted into groups of choice (max 24) </a:t>
            </a:r>
            <a:r>
              <a:rPr lang="en-GB" b="1" dirty="0" smtClean="0">
                <a:latin typeface="Arial Narrow" pitchFamily="34" charset="0"/>
              </a:rPr>
              <a:t>based </a:t>
            </a:r>
            <a:r>
              <a:rPr lang="en-GB" b="1" dirty="0" smtClean="0">
                <a:latin typeface="Arial Narrow" pitchFamily="34" charset="0"/>
              </a:rPr>
              <a:t>on active ingredients</a:t>
            </a:r>
            <a:endParaRPr lang="en-US" b="1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Groups labelled according to content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Cluster analysis to identify optimal grouping</a:t>
            </a:r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.</a:t>
            </a:r>
            <a:r>
              <a:rPr lang="en-GB" b="1" i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Development of the initial taxonomy.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atin typeface="Arial Narrow" pitchFamily="34" charset="0"/>
              </a:rPr>
              <a:t>Resulted in an initial taxonomy of 94 BCTs</a:t>
            </a:r>
            <a:r>
              <a:rPr lang="en-GB" dirty="0" smtClean="0">
                <a:latin typeface="Arial Narrow" pitchFamily="34" charset="0"/>
              </a:rPr>
              <a:t/>
            </a:r>
            <a:br>
              <a:rPr lang="en-GB" dirty="0" smtClean="0">
                <a:latin typeface="Arial Narrow" pitchFamily="34" charset="0"/>
              </a:rPr>
            </a:br>
            <a:endParaRPr lang="en-GB" dirty="0" smtClean="0">
              <a:latin typeface="Arial Narrow" pitchFamily="34" charset="0"/>
            </a:endParaRPr>
          </a:p>
          <a:p>
            <a:r>
              <a:rPr lang="en-GB" sz="1050" b="1" i="1" u="sng" dirty="0" smtClean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GB" b="1" i="1" u="sng" dirty="0" smtClean="0">
                <a:solidFill>
                  <a:srgbClr val="FF0000"/>
                </a:solidFill>
                <a:latin typeface="Arial Narrow" pitchFamily="34" charset="0"/>
              </a:rPr>
              <a:t>teps </a:t>
            </a:r>
            <a:r>
              <a:rPr lang="en-GB" sz="1000" b="1" i="1" u="sng" dirty="0" smtClean="0">
                <a:solidFill>
                  <a:srgbClr val="FF0000"/>
                </a:solidFill>
                <a:latin typeface="Arial Narrow" pitchFamily="34" charset="0"/>
              </a:rPr>
              <a:t>2 , 3, &amp; 4</a:t>
            </a:r>
            <a:r>
              <a:rPr lang="en-GB" sz="1000" b="1" i="1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GB" b="1" dirty="0" smtClean="0">
                <a:latin typeface="Arial Narrow" pitchFamily="34" charset="0"/>
              </a:rPr>
              <a:t>Delphi findings &amp; further refinement</a:t>
            </a: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              </a:t>
            </a: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  <a:p>
            <a:endParaRPr lang="en-US" i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n-GB" dirty="0" smtClean="0">
              <a:latin typeface="Arial Narrow" pitchFamily="34" charset="0"/>
            </a:endParaRPr>
          </a:p>
        </p:txBody>
      </p:sp>
      <p:pic>
        <p:nvPicPr>
          <p:cNvPr id="14384" name="Picture 4" descr="logo_draf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832" y="1196752"/>
            <a:ext cx="39169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3440832" y="1196752"/>
          <a:ext cx="2952328" cy="1507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64"/>
                <a:gridCol w="891373"/>
                <a:gridCol w="919322"/>
                <a:gridCol w="1021469"/>
              </a:tblGrid>
              <a:tr h="21901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BCT</a:t>
                      </a:r>
                      <a:r>
                        <a:rPr lang="en-GB" sz="1000" b="1" baseline="0" dirty="0" smtClean="0">
                          <a:solidFill>
                            <a:schemeClr val="accent1"/>
                          </a:solidFill>
                        </a:rPr>
                        <a:t> International Advisory Board</a:t>
                      </a:r>
                      <a:endParaRPr lang="en-GB" sz="1000" b="1" dirty="0" smtClean="0">
                        <a:solidFill>
                          <a:schemeClr val="accent1"/>
                        </a:solidFill>
                        <a:latin typeface="Impac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49140">
                <a:tc>
                  <a:txBody>
                    <a:bodyPr/>
                    <a:lstStyle/>
                    <a:p>
                      <a:endParaRPr lang="en-GB" sz="800" kern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90" marR="8890" marT="889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Arja</a:t>
                      </a:r>
                      <a:r>
                        <a:rPr lang="en-GB" sz="700" b="1" kern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baseline="0" dirty="0" err="1" smtClean="0">
                          <a:latin typeface="Arial Narrow" pitchFamily="34" charset="0"/>
                        </a:rPr>
                        <a:t>Aro</a:t>
                      </a:r>
                      <a:endParaRPr lang="en-GB" sz="700" b="1" kern="1200" baseline="0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GB" sz="700" b="1" kern="1200" baseline="0" dirty="0" smtClean="0">
                          <a:latin typeface="Arial Narrow" pitchFamily="34" charset="0"/>
                        </a:rPr>
                        <a:t>David Barlow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Christine Barrowclough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Ron Borland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Belinda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Borrelli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Linda  Collins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Karina Davidson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Joost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 Dekker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Hege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 Erikson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Jeff </a:t>
                      </a:r>
                      <a:r>
                        <a:rPr lang="en-GB" sz="700" b="1" kern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Fisher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GB" sz="700" b="1" kern="1200" baseline="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GB" sz="700" b="1" kern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90" marR="8890" marT="889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Paul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Glasziou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 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Gaston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Godin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Jeremy 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Grimshaw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Nick  Heather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 fontAlgn="t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 smtClean="0">
                          <a:latin typeface="Arial Narrow" pitchFamily="34" charset="0"/>
                        </a:rPr>
                        <a:t>Blair Johnson </a:t>
                      </a:r>
                      <a:endParaRPr lang="en-GB" sz="700" b="1" dirty="0" smtClean="0">
                        <a:latin typeface="Arial Narrow" pitchFamily="34" charset="0"/>
                      </a:endParaRPr>
                    </a:p>
                    <a:p>
                      <a:pPr algn="l"/>
                      <a:r>
                        <a:rPr lang="en-GB" sz="700" b="1" kern="1200" dirty="0" smtClean="0">
                          <a:latin typeface="Arial Narrow" pitchFamily="34" charset="0"/>
                        </a:rPr>
                        <a:t>Robert Kaplan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u="none" kern="1200" dirty="0" smtClean="0">
                          <a:latin typeface="Arial Narrow" pitchFamily="34" charset="0"/>
                        </a:rPr>
                        <a:t>Francis  Keefe</a:t>
                      </a:r>
                      <a:endParaRPr lang="en-GB" sz="700" b="1" kern="1200" dirty="0" smtClean="0">
                        <a:latin typeface="Arial Narrow" pitchFamily="34" charset="0"/>
                      </a:endParaRPr>
                    </a:p>
                    <a:p>
                      <a:pPr algn="l" fontAlgn="t"/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Gerjo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Kok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Helen Lindner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Steve Pilling </a:t>
                      </a:r>
                    </a:p>
                    <a:p>
                      <a:pPr algn="l"/>
                      <a:endParaRPr lang="en-GB" sz="700" b="1" kern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GB" sz="700" b="1" kern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90" marR="8890" marT="889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Miquel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Porta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700" b="1" kern="1200" dirty="0" smtClean="0">
                          <a:latin typeface="Arial Narrow" pitchFamily="34" charset="0"/>
                        </a:rPr>
                        <a:t>Tony  Roth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Rob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Sanson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-Fischer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Neil 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Schneiderman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Ralf 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Schwarzer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en-GB" sz="700" b="1" kern="1200" dirty="0" smtClean="0">
                          <a:latin typeface="Arial Narrow" pitchFamily="34" charset="0"/>
                        </a:rPr>
                        <a:t>Bonnie Spring </a:t>
                      </a:r>
                    </a:p>
                    <a:p>
                      <a:pPr algn="l" fontAlgn="b"/>
                      <a:r>
                        <a:rPr lang="en-GB" sz="700" b="1" kern="1200" dirty="0" smtClean="0">
                          <a:latin typeface="Arial Narrow" pitchFamily="34" charset="0"/>
                        </a:rPr>
                        <a:t>Nick 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Tarrier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Antti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Uutela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Reinout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GB" sz="700" b="1" kern="1200" dirty="0" err="1" smtClean="0">
                          <a:latin typeface="Arial Narrow" pitchFamily="34" charset="0"/>
                        </a:rPr>
                        <a:t>Wiers</a:t>
                      </a:r>
                      <a:r>
                        <a:rPr lang="en-GB" sz="700" b="1" kern="120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GB" sz="700" b="1" kern="1200" dirty="0" smtClean="0">
                          <a:latin typeface="Arial Narrow" pitchFamily="34" charset="0"/>
                        </a:rPr>
                        <a:t>Redford Williams</a:t>
                      </a:r>
                    </a:p>
                    <a:p>
                      <a:pPr algn="l" fontAlgn="t"/>
                      <a:endParaRPr lang="en-GB" sz="700" b="1" u="none" kern="1200" dirty="0" smtClean="0"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90" marR="8890" marT="889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4" name="Picture 43" descr="http://wwp.greenwichmeantime.com/time-zone/usa/images/usa-flags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0832" y="2564904"/>
            <a:ext cx="2159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 descr="http://romuald-vieux.net/wp-content/uploads/2010/02/ca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8864" y="2564904"/>
            <a:ext cx="288032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6" descr="http://www.mapsofworld.com/images/world-countries-flags/germany-flag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76936" y="2564904"/>
            <a:ext cx="2159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 descr="http://www.anbg.gov.au/images/flags/nation/australia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8904" y="2564904"/>
            <a:ext cx="2159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http://www.donquijote.org/culture/spain/history/images/spanish_flag2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64968" y="2564904"/>
            <a:ext cx="2159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9" descr="http://www.flag-zone.com/img/netherlands/flag.gif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2564904"/>
            <a:ext cx="2159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0" descr="http://4.bp.blogspot.com/_jrlpLkBX-jI/TP1cGlnFlcI/AAAAAAAAAVU/PafFjh4Tmwg/s1600/denmark_flag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41032" y="2564904"/>
            <a:ext cx="2159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64" descr="http://www.ohchr.org/SiteCollectionImages/Bodies/Flags/nor.gif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29064" y="2564904"/>
            <a:ext cx="2159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65" descr="http://www.33ff.com/flags/XL_flags/Finland_flag.gif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89104" y="2564904"/>
            <a:ext cx="2159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59" descr="C:\Users\Michelle\AppData\Local\Microsoft\Windows\Temporary Internet Files\Content.IE5\4LA6PLIP\MP900362858[1]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77136" y="2564904"/>
            <a:ext cx="216000" cy="14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ectangle 162"/>
          <p:cNvSpPr>
            <a:spLocks noChangeArrowheads="1"/>
          </p:cNvSpPr>
          <p:nvPr/>
        </p:nvSpPr>
        <p:spPr bwMode="auto">
          <a:xfrm>
            <a:off x="4592960" y="4149080"/>
            <a:ext cx="7669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B0F0"/>
                </a:solidFill>
                <a:latin typeface="Arial Narrow" pitchFamily="34" charset="0"/>
              </a:rPr>
              <a:t>RESULTS</a:t>
            </a:r>
          </a:p>
        </p:txBody>
      </p:sp>
      <p:sp>
        <p:nvSpPr>
          <p:cNvPr id="102" name="Rectangle 162"/>
          <p:cNvSpPr>
            <a:spLocks noChangeArrowheads="1"/>
          </p:cNvSpPr>
          <p:nvPr/>
        </p:nvSpPr>
        <p:spPr bwMode="auto">
          <a:xfrm>
            <a:off x="3152800" y="5552182"/>
            <a:ext cx="11521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9</a:t>
            </a:r>
            <a:r>
              <a:rPr lang="en-US" b="1" dirty="0" smtClean="0">
                <a:latin typeface="Arial Narrow" pitchFamily="34" charset="0"/>
              </a:rPr>
              <a:t> BCTs Omitted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4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BCTs split into two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GB" b="1" dirty="0" smtClean="0">
                <a:latin typeface="Arial Narrow" pitchFamily="34" charset="0"/>
              </a:rPr>
              <a:t> BCTs added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3728864" y="601103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4" name="Rectangle 162"/>
          <p:cNvSpPr>
            <a:spLocks noChangeArrowheads="1"/>
          </p:cNvSpPr>
          <p:nvPr/>
        </p:nvSpPr>
        <p:spPr bwMode="auto">
          <a:xfrm>
            <a:off x="3224808" y="6227058"/>
            <a:ext cx="10903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latin typeface="Arial Narrow" pitchFamily="34" charset="0"/>
              </a:rPr>
              <a:t>Post-Delphi (Round 1) 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91</a:t>
            </a:r>
            <a:r>
              <a:rPr lang="en-GB" b="1" dirty="0" smtClean="0">
                <a:latin typeface="Arial Narrow" pitchFamily="34" charset="0"/>
              </a:rPr>
              <a:t> BCTs</a:t>
            </a:r>
          </a:p>
          <a:p>
            <a:pPr algn="ctr"/>
            <a:endParaRPr lang="en-GB" b="1" dirty="0" smtClean="0">
              <a:latin typeface="Arial Narrow" pitchFamily="34" charset="0"/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1284500"/>
              </p:ext>
            </p:extLst>
          </p:nvPr>
        </p:nvGraphicFramePr>
        <p:xfrm>
          <a:off x="6753200" y="908720"/>
          <a:ext cx="2952328" cy="141578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12168"/>
                <a:gridCol w="1440160"/>
              </a:tblGrid>
              <a:tr h="15730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Calibri" pitchFamily="34" charset="0"/>
                        </a:rPr>
                        <a:t>Group label (frequency</a:t>
                      </a:r>
                      <a:r>
                        <a:rPr lang="en-GB" sz="800" b="1" baseline="0" dirty="0" smtClean="0">
                          <a:latin typeface="Calibri" pitchFamily="34" charset="0"/>
                        </a:rPr>
                        <a:t> of BCTs in group)</a:t>
                      </a:r>
                      <a:endParaRPr lang="en-GB" sz="800" b="1" dirty="0" smtClean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Scheduled consequences (10)</a:t>
                      </a:r>
                      <a:endParaRPr lang="en-GB" sz="800" b="1" dirty="0" smtClean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Goals &amp;</a:t>
                      </a:r>
                      <a:r>
                        <a:rPr lang="en-GB" sz="800" b="1" baseline="0" dirty="0" smtClean="0"/>
                        <a:t> Planning (9)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Reward and Threat (6)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Social Support (3)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Repetition</a:t>
                      </a:r>
                      <a:r>
                        <a:rPr lang="en-GB" sz="800" b="1" baseline="0" dirty="0" smtClean="0"/>
                        <a:t> and Substitution (7)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Comparison</a:t>
                      </a:r>
                      <a:r>
                        <a:rPr lang="en-GB" sz="800" b="1" baseline="0" dirty="0" smtClean="0"/>
                        <a:t> of </a:t>
                      </a:r>
                      <a:r>
                        <a:rPr lang="en-GB" sz="800" b="1" baseline="0" dirty="0" err="1" smtClean="0"/>
                        <a:t>behavior</a:t>
                      </a:r>
                      <a:r>
                        <a:rPr lang="en-GB" sz="800" b="1" baseline="0" dirty="0" smtClean="0"/>
                        <a:t> (3)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Antecedents (4)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Self-belief (4)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Associations (8)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Comparison of Outcomes (3)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Covert Learning (3)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Identity</a:t>
                      </a:r>
                      <a:r>
                        <a:rPr lang="en-GB" sz="800" b="1" baseline="0" dirty="0" smtClean="0"/>
                        <a:t> (5)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Natural Consequences (6)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Shaping knowledge (4)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Feedback &amp; Monitoring (5)</a:t>
                      </a:r>
                      <a:endParaRPr lang="en-US" sz="800" b="1" dirty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r>
                        <a:rPr lang="en-GB" sz="800" b="1" dirty="0" smtClean="0"/>
                        <a:t>Regulation (4)</a:t>
                      </a:r>
                      <a:endParaRPr lang="en-US" sz="8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1" name="Rectangle 162"/>
          <p:cNvSpPr>
            <a:spLocks noChangeArrowheads="1"/>
          </p:cNvSpPr>
          <p:nvPr/>
        </p:nvSpPr>
        <p:spPr bwMode="auto">
          <a:xfrm>
            <a:off x="3428008" y="5146938"/>
            <a:ext cx="5741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94</a:t>
            </a:r>
            <a:r>
              <a:rPr lang="en-US" b="1" dirty="0" smtClean="0"/>
              <a:t> </a:t>
            </a:r>
            <a:r>
              <a:rPr lang="en-US" b="1" dirty="0" smtClean="0">
                <a:latin typeface="Arial Narrow" pitchFamily="34" charset="0"/>
              </a:rPr>
              <a:t>BCTs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3728864" y="536296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3" name="Rectangle 162"/>
          <p:cNvSpPr>
            <a:spLocks noChangeArrowheads="1"/>
          </p:cNvSpPr>
          <p:nvPr/>
        </p:nvSpPr>
        <p:spPr bwMode="auto">
          <a:xfrm>
            <a:off x="4448944" y="5578986"/>
            <a:ext cx="1008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r>
              <a:rPr lang="en-US" b="1" dirty="0" smtClean="0">
                <a:latin typeface="Arial Narrow" pitchFamily="34" charset="0"/>
              </a:rPr>
              <a:t> BCTs Omitted</a:t>
            </a:r>
          </a:p>
        </p:txBody>
      </p:sp>
      <p:sp>
        <p:nvSpPr>
          <p:cNvPr id="115" name="Rectangle 162"/>
          <p:cNvSpPr>
            <a:spLocks noChangeArrowheads="1"/>
          </p:cNvSpPr>
          <p:nvPr/>
        </p:nvSpPr>
        <p:spPr bwMode="auto">
          <a:xfrm>
            <a:off x="4376936" y="6227058"/>
            <a:ext cx="1066318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latin typeface="Arial Narrow" pitchFamily="34" charset="0"/>
              </a:rPr>
              <a:t>Post-Delphi (Round 2)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 84 </a:t>
            </a:r>
            <a:r>
              <a:rPr lang="en-GB" b="1" dirty="0" smtClean="0">
                <a:latin typeface="Arial Narrow" pitchFamily="34" charset="0"/>
              </a:rPr>
              <a:t>BCTs</a:t>
            </a:r>
          </a:p>
          <a:p>
            <a:pPr algn="ctr"/>
            <a:endParaRPr lang="en-GB" b="1" dirty="0" smtClean="0">
              <a:latin typeface="Arial Narrow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FF0000"/>
                </a:solidFill>
                <a:latin typeface="Arial Narrow" pitchFamily="34" charset="0"/>
              </a:rPr>
              <a:t>STEP 3</a:t>
            </a:r>
            <a:endParaRPr lang="en-US" sz="11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" name="Rectangle 162"/>
          <p:cNvSpPr>
            <a:spLocks noChangeArrowheads="1"/>
          </p:cNvSpPr>
          <p:nvPr/>
        </p:nvSpPr>
        <p:spPr bwMode="auto">
          <a:xfrm>
            <a:off x="5660256" y="5146938"/>
            <a:ext cx="5741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84</a:t>
            </a:r>
            <a:r>
              <a:rPr lang="en-US" b="1" dirty="0" smtClean="0"/>
              <a:t> </a:t>
            </a:r>
            <a:r>
              <a:rPr lang="en-US" b="1" dirty="0" smtClean="0">
                <a:latin typeface="Arial Narrow" pitchFamily="34" charset="0"/>
              </a:rPr>
              <a:t>BCTs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8" name="Rectangle 162"/>
          <p:cNvSpPr>
            <a:spLocks noChangeArrowheads="1"/>
          </p:cNvSpPr>
          <p:nvPr/>
        </p:nvSpPr>
        <p:spPr bwMode="auto">
          <a:xfrm>
            <a:off x="5457056" y="5578986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US" b="1" dirty="0" smtClean="0">
                <a:latin typeface="Arial Narrow" pitchFamily="34" charset="0"/>
              </a:rPr>
              <a:t> BCTs Omitted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r>
              <a:rPr lang="en-GB" b="1" dirty="0" smtClean="0">
                <a:latin typeface="Arial Narrow" pitchFamily="34" charset="0"/>
              </a:rPr>
              <a:t> BCTs added</a:t>
            </a:r>
          </a:p>
        </p:txBody>
      </p:sp>
      <p:sp>
        <p:nvSpPr>
          <p:cNvPr id="60" name="Rectangle 162"/>
          <p:cNvSpPr>
            <a:spLocks noChangeArrowheads="1"/>
          </p:cNvSpPr>
          <p:nvPr/>
        </p:nvSpPr>
        <p:spPr bwMode="auto">
          <a:xfrm>
            <a:off x="5561251" y="6227058"/>
            <a:ext cx="928459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latin typeface="Arial Narrow" pitchFamily="34" charset="0"/>
              </a:rPr>
              <a:t>Further refinement</a:t>
            </a:r>
          </a:p>
          <a:p>
            <a:pPr algn="ctr"/>
            <a:r>
              <a:rPr lang="en-GB" sz="1000" b="1" dirty="0" smtClean="0">
                <a:solidFill>
                  <a:srgbClr val="FF0000"/>
                </a:solidFill>
                <a:latin typeface="Arial Narrow" pitchFamily="34" charset="0"/>
              </a:rPr>
              <a:t> 86 </a:t>
            </a:r>
            <a:r>
              <a:rPr lang="en-GB" b="1" dirty="0" smtClean="0">
                <a:latin typeface="Arial Narrow" pitchFamily="34" charset="0"/>
              </a:rPr>
              <a:t>BCTs</a:t>
            </a:r>
          </a:p>
          <a:p>
            <a:pPr algn="ctr"/>
            <a:endParaRPr lang="en-GB" b="1" dirty="0" smtClean="0">
              <a:latin typeface="Arial Narrow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FF0000"/>
                </a:solidFill>
                <a:latin typeface="Arial Narrow" pitchFamily="34" charset="0"/>
              </a:rPr>
              <a:t>STEP 4</a:t>
            </a:r>
            <a:endParaRPr lang="en-US" sz="11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7" name="Rectangle 162"/>
          <p:cNvSpPr>
            <a:spLocks noChangeArrowheads="1"/>
          </p:cNvSpPr>
          <p:nvPr/>
        </p:nvSpPr>
        <p:spPr bwMode="auto">
          <a:xfrm>
            <a:off x="4652144" y="5146938"/>
            <a:ext cx="5741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91</a:t>
            </a:r>
            <a:r>
              <a:rPr lang="en-US" b="1" dirty="0" smtClean="0"/>
              <a:t> </a:t>
            </a:r>
            <a:r>
              <a:rPr lang="en-US" b="1" dirty="0" smtClean="0">
                <a:latin typeface="Arial Narrow" pitchFamily="34" charset="0"/>
              </a:rPr>
              <a:t>BCTs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880992" y="601103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880992" y="536296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961112" y="601103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961112" y="536296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1" name="TextBox 188"/>
          <p:cNvSpPr txBox="1">
            <a:spLocks noChangeArrowheads="1"/>
          </p:cNvSpPr>
          <p:nvPr/>
        </p:nvSpPr>
        <p:spPr bwMode="auto">
          <a:xfrm>
            <a:off x="2269802" y="2173933"/>
            <a:ext cx="15001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endParaRPr kumimoji="0" lang="en-GB" sz="6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481" y="1268760"/>
            <a:ext cx="2808312" cy="72008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 smtClean="0">
                <a:solidFill>
                  <a:schemeClr val="tx1"/>
                </a:solidFill>
                <a:latin typeface="Arial Narrow" pitchFamily="34" charset="0"/>
                <a:cs typeface="+mn-cs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self-monitoring</a:t>
            </a:r>
            <a:r>
              <a:rPr lang="en-GB" sz="1050" b="1" dirty="0" smtClean="0">
                <a:latin typeface="Arial Narrow" pitchFamily="34" charset="0"/>
                <a:cs typeface="+mn-cs"/>
              </a:rPr>
              <a:t>’ </a:t>
            </a:r>
            <a:r>
              <a:rPr lang="en-GB" b="1" dirty="0" smtClean="0">
                <a:latin typeface="Arial Narrow" pitchFamily="34" charset="0"/>
                <a:cs typeface="+mn-cs"/>
              </a:rPr>
              <a:t>may be labelled </a:t>
            </a:r>
            <a:r>
              <a:rPr lang="en-GB" sz="1100" b="1" dirty="0" smtClean="0">
                <a:latin typeface="Arial Narrow" pitchFamily="34" charset="0"/>
                <a:cs typeface="+mn-cs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daily diaries</a:t>
            </a:r>
            <a:r>
              <a:rPr lang="en-GB" sz="1050" b="1" dirty="0" smtClean="0">
                <a:solidFill>
                  <a:schemeClr val="tx1"/>
                </a:solidFill>
                <a:latin typeface="Arial Narrow" pitchFamily="34" charset="0"/>
                <a:cs typeface="+mn-cs"/>
              </a:rPr>
              <a:t>’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  <a:cs typeface="+mn-cs"/>
              </a:rPr>
              <a:t> </a:t>
            </a:r>
            <a:r>
              <a:rPr lang="en-GB" b="1" dirty="0" smtClean="0">
                <a:latin typeface="Arial Narrow" pitchFamily="34" charset="0"/>
                <a:cs typeface="+mn-cs"/>
              </a:rPr>
              <a:t>and </a:t>
            </a:r>
            <a:r>
              <a:rPr lang="en-GB" sz="1100" b="1" dirty="0" smtClean="0">
                <a:latin typeface="Arial Narrow" pitchFamily="34" charset="0"/>
                <a:cs typeface="+mn-cs"/>
              </a:rPr>
              <a:t>‘</a:t>
            </a:r>
            <a:r>
              <a:rPr lang="en-GB" sz="1050" b="1" dirty="0" err="1" smtClean="0">
                <a:solidFill>
                  <a:srgbClr val="FF0000"/>
                </a:solidFill>
                <a:latin typeface="Arial Narrow" pitchFamily="34" charset="0"/>
              </a:rPr>
              <a:t>behavioral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sz="1050" b="1" dirty="0" err="1" smtClean="0">
                <a:solidFill>
                  <a:srgbClr val="FF0000"/>
                </a:solidFill>
                <a:latin typeface="Arial Narrow" pitchFamily="34" charset="0"/>
              </a:rPr>
              <a:t>counseling</a:t>
            </a:r>
            <a:r>
              <a:rPr lang="en-GB" sz="1100" b="1" dirty="0" smtClean="0">
                <a:solidFill>
                  <a:schemeClr val="tx1"/>
                </a:solidFill>
                <a:latin typeface="Arial Narrow" pitchFamily="34" charset="0"/>
              </a:rPr>
              <a:t>’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may involve </a:t>
            </a:r>
            <a:r>
              <a:rPr lang="en-GB" sz="1050" b="1" dirty="0" smtClean="0">
                <a:solidFill>
                  <a:schemeClr val="tx1"/>
                </a:solidFill>
                <a:latin typeface="Arial Narrow" pitchFamily="34" charset="0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</a:rPr>
              <a:t>educating patients</a:t>
            </a:r>
            <a:r>
              <a:rPr lang="en-GB" sz="1100" b="1" dirty="0" smtClean="0">
                <a:solidFill>
                  <a:schemeClr val="tx1"/>
                </a:solidFill>
                <a:latin typeface="Arial Narrow" pitchFamily="34" charset="0"/>
              </a:rPr>
              <a:t>’</a:t>
            </a:r>
            <a:r>
              <a:rPr lang="en-GB" b="1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or </a:t>
            </a:r>
            <a:r>
              <a:rPr lang="en-GB" sz="1050" b="1" dirty="0" smtClean="0">
                <a:solidFill>
                  <a:schemeClr val="tx1"/>
                </a:solidFill>
                <a:latin typeface="Arial Narrow" pitchFamily="34" charset="0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</a:rPr>
              <a:t>feedback</a:t>
            </a:r>
            <a:r>
              <a:rPr lang="en-GB" sz="1100" b="1" dirty="0" smtClean="0">
                <a:solidFill>
                  <a:schemeClr val="tx1"/>
                </a:solidFill>
                <a:latin typeface="Arial Narrow" pitchFamily="34" charset="0"/>
              </a:rPr>
              <a:t>’</a:t>
            </a:r>
            <a:r>
              <a:rPr lang="en-GB" b="1" dirty="0" smtClean="0">
                <a:solidFill>
                  <a:srgbClr val="FF0000"/>
                </a:solidFill>
                <a:latin typeface="Arial Narrow" pitchFamily="34" charset="0"/>
              </a:rPr>
              <a:t>,</a:t>
            </a:r>
            <a:r>
              <a:rPr lang="en-GB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1050" b="1" dirty="0" smtClean="0">
                <a:solidFill>
                  <a:schemeClr val="tx1"/>
                </a:solidFill>
                <a:latin typeface="Arial Narrow" pitchFamily="34" charset="0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</a:rPr>
              <a:t>self-monitoring</a:t>
            </a:r>
            <a:r>
              <a:rPr lang="en-GB" sz="1100" b="1" dirty="0" smtClean="0">
                <a:solidFill>
                  <a:schemeClr val="tx1"/>
                </a:solidFill>
                <a:latin typeface="Arial Narrow" pitchFamily="34" charset="0"/>
              </a:rPr>
              <a:t>’</a:t>
            </a:r>
            <a:r>
              <a:rPr lang="en-GB" sz="1100" b="1" dirty="0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r>
              <a:rPr lang="en-GB" b="1" dirty="0" smtClean="0">
                <a:latin typeface="Arial Narrow" pitchFamily="34" charset="0"/>
              </a:rPr>
              <a:t>and </a:t>
            </a:r>
            <a:r>
              <a:rPr lang="en-GB" sz="1100" b="1" dirty="0" smtClean="0">
                <a:latin typeface="Arial Narrow" pitchFamily="34" charset="0"/>
              </a:rPr>
              <a:t>‘</a:t>
            </a:r>
            <a:r>
              <a:rPr lang="en-GB" sz="1050" b="1" dirty="0" smtClean="0">
                <a:solidFill>
                  <a:srgbClr val="FF0000"/>
                </a:solidFill>
                <a:latin typeface="Arial Narrow" pitchFamily="34" charset="0"/>
              </a:rPr>
              <a:t>reinforcement</a:t>
            </a:r>
            <a:r>
              <a:rPr lang="en-GB" sz="1100" b="1" dirty="0" smtClean="0">
                <a:solidFill>
                  <a:schemeClr val="tx1"/>
                </a:solidFill>
                <a:latin typeface="Arial Narrow" pitchFamily="34" charset="0"/>
              </a:rPr>
              <a:t>’</a:t>
            </a:r>
            <a:endParaRPr lang="en-GB" sz="1050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latin typeface="Arial Narrow" pitchFamily="34" charset="0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latin typeface="Arial Narrow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 Narrow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latin typeface="Arial Narrow" pitchFamily="34" charset="0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 Narrow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 Narrow" pitchFamily="34" charset="0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latin typeface="Arial Narrow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40832" y="6596390"/>
            <a:ext cx="5822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b="1" dirty="0" smtClean="0">
                <a:solidFill>
                  <a:srgbClr val="FF0000"/>
                </a:solidFill>
                <a:latin typeface="Arial Narrow" pitchFamily="34" charset="0"/>
              </a:rPr>
              <a:t>STEP 2</a:t>
            </a:r>
            <a:endParaRPr lang="en-US" sz="11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3" name="Rectangle 162"/>
          <p:cNvSpPr>
            <a:spLocks noChangeArrowheads="1"/>
          </p:cNvSpPr>
          <p:nvPr/>
        </p:nvSpPr>
        <p:spPr bwMode="auto">
          <a:xfrm>
            <a:off x="7329264" y="6453336"/>
            <a:ext cx="1800225" cy="252000"/>
          </a:xfrm>
          <a:prstGeom prst="rect">
            <a:avLst/>
          </a:prstGeom>
          <a:ln>
            <a:solidFill>
              <a:srgbClr val="0099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6213" indent="-176213" algn="ctr">
              <a:buClr>
                <a:srgbClr val="0070C0"/>
              </a:buClr>
              <a:defRPr/>
            </a:pPr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Email: BCTTaxonomy@ucl.ac.uk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54" name="Picture 4" descr="logo_draf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01072" y="4077072"/>
            <a:ext cx="79102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8684</TotalTime>
  <Words>518</Words>
  <Application>Microsoft Office PowerPoint</Application>
  <PresentationFormat>A4 Paper (210x297 mm)</PresentationFormat>
  <Paragraphs>197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College of Life Sciences and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College of Life Sciences &amp; Medicine</dc:creator>
  <cp:lastModifiedBy>Felicity</cp:lastModifiedBy>
  <cp:revision>362</cp:revision>
  <dcterms:created xsi:type="dcterms:W3CDTF">2008-03-14T14:53:21Z</dcterms:created>
  <dcterms:modified xsi:type="dcterms:W3CDTF">2012-03-23T10:49:33Z</dcterms:modified>
</cp:coreProperties>
</file>